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BF59A-D5FA-4F08-A3D2-E168E8466FC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5EDACC3-3EF0-4745-BE9A-DFA00EBCFA53}">
      <dgm:prSet phldrT="[テキスト]" custT="1"/>
      <dgm:spPr>
        <a:solidFill>
          <a:schemeClr val="accent3">
            <a:lumMod val="40000"/>
            <a:lumOff val="60000"/>
          </a:schemeClr>
        </a:solidFill>
      </dgm:spPr>
      <dgm:t>
        <a:bodyPr anchor="t" anchorCtr="0"/>
        <a:lstStyle/>
        <a:p>
          <a:r>
            <a:rPr kumimoji="1" lang="en-US" altLang="ja-JP" sz="2000" dirty="0" smtClean="0">
              <a:solidFill>
                <a:schemeClr val="accent3">
                  <a:lumMod val="50000"/>
                </a:schemeClr>
              </a:solidFill>
            </a:rPr>
            <a:t>the public sphere</a:t>
          </a:r>
          <a:endParaRPr kumimoji="1" lang="ja-JP" altLang="en-US" sz="2000" dirty="0">
            <a:solidFill>
              <a:schemeClr val="accent3">
                <a:lumMod val="50000"/>
              </a:schemeClr>
            </a:solidFill>
          </a:endParaRPr>
        </a:p>
      </dgm:t>
    </dgm:pt>
    <dgm:pt modelId="{88EE9137-C035-4A3A-8B33-7DFBBC44D75B}" type="parTrans" cxnId="{201ACB83-4BCC-4014-8012-AA2AC730D623}">
      <dgm:prSet/>
      <dgm:spPr/>
      <dgm:t>
        <a:bodyPr/>
        <a:lstStyle/>
        <a:p>
          <a:endParaRPr kumimoji="1" lang="ja-JP" altLang="en-US"/>
        </a:p>
      </dgm:t>
    </dgm:pt>
    <dgm:pt modelId="{467783C5-FBB4-43D7-986D-DC3A10BA9773}" type="sibTrans" cxnId="{201ACB83-4BCC-4014-8012-AA2AC730D623}">
      <dgm:prSet/>
      <dgm:spPr/>
      <dgm:t>
        <a:bodyPr/>
        <a:lstStyle/>
        <a:p>
          <a:endParaRPr kumimoji="1" lang="ja-JP" altLang="en-US"/>
        </a:p>
      </dgm:t>
    </dgm:pt>
    <dgm:pt modelId="{26ABFA8E-ACAC-4EF8-8D9D-8237BEB02AE1}">
      <dgm:prSet phldrT="[テキスト]" custT="1"/>
      <dgm:sp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  <a:alpha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dgm:spPr>
      <dgm:t>
        <a:bodyPr anchor="b" anchorCtr="1"/>
        <a:lstStyle/>
        <a:p>
          <a:r>
            <a:rPr kumimoji="1" lang="en-US" altLang="ja-JP" sz="2000" dirty="0" smtClean="0"/>
            <a:t>     </a:t>
          </a:r>
          <a:r>
            <a:rPr kumimoji="1" lang="en-US" altLang="ja-JP" sz="2000" dirty="0" smtClean="0">
              <a:solidFill>
                <a:srgbClr val="0070C0"/>
              </a:solidFill>
            </a:rPr>
            <a:t>public sphere</a:t>
          </a:r>
          <a:endParaRPr kumimoji="1" lang="ja-JP" altLang="en-US" sz="2000" dirty="0">
            <a:solidFill>
              <a:srgbClr val="0070C0"/>
            </a:solidFill>
          </a:endParaRPr>
        </a:p>
      </dgm:t>
    </dgm:pt>
    <dgm:pt modelId="{18469651-361D-4B53-AA76-D65DAF64DEB8}" type="parTrans" cxnId="{CBD4128D-1807-4917-BA43-56D74C04EF7B}">
      <dgm:prSet/>
      <dgm:spPr/>
      <dgm:t>
        <a:bodyPr/>
        <a:lstStyle/>
        <a:p>
          <a:endParaRPr kumimoji="1" lang="ja-JP" altLang="en-US"/>
        </a:p>
      </dgm:t>
    </dgm:pt>
    <dgm:pt modelId="{FDA5B01C-A078-4142-8BF0-D64949B7251E}" type="sibTrans" cxnId="{CBD4128D-1807-4917-BA43-56D74C04EF7B}">
      <dgm:prSet/>
      <dgm:spPr/>
      <dgm:t>
        <a:bodyPr/>
        <a:lstStyle/>
        <a:p>
          <a:endParaRPr kumimoji="1" lang="ja-JP" altLang="en-US"/>
        </a:p>
      </dgm:t>
    </dgm:pt>
    <dgm:pt modelId="{601E3DA0-9494-4AB5-A8FD-8E7ACF21E022}" type="pres">
      <dgm:prSet presAssocID="{CFCBF59A-D5FA-4F08-A3D2-E168E8466FC8}" presName="compositeShape" presStyleCnt="0">
        <dgm:presLayoutVars>
          <dgm:chMax val="7"/>
          <dgm:dir/>
          <dgm:resizeHandles val="exact"/>
        </dgm:presLayoutVars>
      </dgm:prSet>
      <dgm:spPr/>
    </dgm:pt>
    <dgm:pt modelId="{DF6F0936-CD38-4A0B-A45A-E344A12EDCA9}" type="pres">
      <dgm:prSet presAssocID="{D5EDACC3-3EF0-4745-BE9A-DFA00EBCFA53}" presName="circ1" presStyleLbl="vennNode1" presStyleIdx="0" presStyleCnt="2" custAng="0" custLinFactNeighborX="30699"/>
      <dgm:spPr/>
      <dgm:t>
        <a:bodyPr/>
        <a:lstStyle/>
        <a:p>
          <a:endParaRPr kumimoji="1" lang="ja-JP" altLang="en-US"/>
        </a:p>
      </dgm:t>
    </dgm:pt>
    <dgm:pt modelId="{74F96027-44D3-449D-AB6F-63CA117A38DA}" type="pres">
      <dgm:prSet presAssocID="{D5EDACC3-3EF0-4745-BE9A-DFA00EBCFA5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E50FFCE-7AAE-4DEC-915A-93C2AE5F053F}" type="pres">
      <dgm:prSet presAssocID="{26ABFA8E-ACAC-4EF8-8D9D-8237BEB02AE1}" presName="circ2" presStyleLbl="vennNode1" presStyleIdx="1" presStyleCnt="2" custLinFactNeighborX="-30731"/>
      <dgm:spPr/>
      <dgm:t>
        <a:bodyPr/>
        <a:lstStyle/>
        <a:p>
          <a:endParaRPr kumimoji="1" lang="ja-JP" altLang="en-US"/>
        </a:p>
      </dgm:t>
    </dgm:pt>
    <dgm:pt modelId="{D70C5BD0-6BD5-4930-B50E-4CF955E3B1B8}" type="pres">
      <dgm:prSet presAssocID="{26ABFA8E-ACAC-4EF8-8D9D-8237BEB02AE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BD4128D-1807-4917-BA43-56D74C04EF7B}" srcId="{CFCBF59A-D5FA-4F08-A3D2-E168E8466FC8}" destId="{26ABFA8E-ACAC-4EF8-8D9D-8237BEB02AE1}" srcOrd="1" destOrd="0" parTransId="{18469651-361D-4B53-AA76-D65DAF64DEB8}" sibTransId="{FDA5B01C-A078-4142-8BF0-D64949B7251E}"/>
    <dgm:cxn modelId="{9DE09C4B-A5CB-4EC5-8EF1-529572FBB23F}" type="presOf" srcId="{CFCBF59A-D5FA-4F08-A3D2-E168E8466FC8}" destId="{601E3DA0-9494-4AB5-A8FD-8E7ACF21E022}" srcOrd="0" destOrd="0" presId="urn:microsoft.com/office/officeart/2005/8/layout/venn1"/>
    <dgm:cxn modelId="{6DA8C151-0738-41BC-9182-48C670397880}" type="presOf" srcId="{26ABFA8E-ACAC-4EF8-8D9D-8237BEB02AE1}" destId="{6E50FFCE-7AAE-4DEC-915A-93C2AE5F053F}" srcOrd="0" destOrd="0" presId="urn:microsoft.com/office/officeart/2005/8/layout/venn1"/>
    <dgm:cxn modelId="{10089877-C9A3-4312-93C6-BF087C192BCD}" type="presOf" srcId="{D5EDACC3-3EF0-4745-BE9A-DFA00EBCFA53}" destId="{74F96027-44D3-449D-AB6F-63CA117A38DA}" srcOrd="1" destOrd="0" presId="urn:microsoft.com/office/officeart/2005/8/layout/venn1"/>
    <dgm:cxn modelId="{9C22B54F-3B4C-4914-B914-B0AB184F2888}" type="presOf" srcId="{26ABFA8E-ACAC-4EF8-8D9D-8237BEB02AE1}" destId="{D70C5BD0-6BD5-4930-B50E-4CF955E3B1B8}" srcOrd="1" destOrd="0" presId="urn:microsoft.com/office/officeart/2005/8/layout/venn1"/>
    <dgm:cxn modelId="{201ACB83-4BCC-4014-8012-AA2AC730D623}" srcId="{CFCBF59A-D5FA-4F08-A3D2-E168E8466FC8}" destId="{D5EDACC3-3EF0-4745-BE9A-DFA00EBCFA53}" srcOrd="0" destOrd="0" parTransId="{88EE9137-C035-4A3A-8B33-7DFBBC44D75B}" sibTransId="{467783C5-FBB4-43D7-986D-DC3A10BA9773}"/>
    <dgm:cxn modelId="{774A4C87-2CFE-4534-9F0E-15C76EF0F8FA}" type="presOf" srcId="{D5EDACC3-3EF0-4745-BE9A-DFA00EBCFA53}" destId="{DF6F0936-CD38-4A0B-A45A-E344A12EDCA9}" srcOrd="0" destOrd="0" presId="urn:microsoft.com/office/officeart/2005/8/layout/venn1"/>
    <dgm:cxn modelId="{B8201605-5886-476B-85C2-50EF1865224A}" type="presParOf" srcId="{601E3DA0-9494-4AB5-A8FD-8E7ACF21E022}" destId="{DF6F0936-CD38-4A0B-A45A-E344A12EDCA9}" srcOrd="0" destOrd="0" presId="urn:microsoft.com/office/officeart/2005/8/layout/venn1"/>
    <dgm:cxn modelId="{C26EA6AA-D7FF-4E9F-99CB-1382D42A42E0}" type="presParOf" srcId="{601E3DA0-9494-4AB5-A8FD-8E7ACF21E022}" destId="{74F96027-44D3-449D-AB6F-63CA117A38DA}" srcOrd="1" destOrd="0" presId="urn:microsoft.com/office/officeart/2005/8/layout/venn1"/>
    <dgm:cxn modelId="{CD2BA8A6-22A6-43AF-B01D-C5C2B13DAE94}" type="presParOf" srcId="{601E3DA0-9494-4AB5-A8FD-8E7ACF21E022}" destId="{6E50FFCE-7AAE-4DEC-915A-93C2AE5F053F}" srcOrd="2" destOrd="0" presId="urn:microsoft.com/office/officeart/2005/8/layout/venn1"/>
    <dgm:cxn modelId="{2CFAEFA3-54C1-4C04-B41E-8D71742A0249}" type="presParOf" srcId="{601E3DA0-9494-4AB5-A8FD-8E7ACF21E022}" destId="{D70C5BD0-6BD5-4930-B50E-4CF955E3B1B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F0936-CD38-4A0B-A45A-E344A12EDCA9}">
      <dsp:nvSpPr>
        <dsp:cNvPr id="0" name=""/>
        <dsp:cNvSpPr/>
      </dsp:nvSpPr>
      <dsp:spPr>
        <a:xfrm>
          <a:off x="1175793" y="340360"/>
          <a:ext cx="3383280" cy="3383279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 smtClean="0">
              <a:solidFill>
                <a:schemeClr val="accent3">
                  <a:lumMod val="50000"/>
                </a:schemeClr>
              </a:solidFill>
            </a:rPr>
            <a:t>the public sphere</a:t>
          </a:r>
          <a:endParaRPr kumimoji="1" lang="ja-JP" altLang="en-US" sz="20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648233" y="739321"/>
        <a:ext cx="1950720" cy="2585357"/>
      </dsp:txXfrm>
    </dsp:sp>
    <dsp:sp modelId="{6E50FFCE-7AAE-4DEC-915A-93C2AE5F053F}">
      <dsp:nvSpPr>
        <dsp:cNvPr id="0" name=""/>
        <dsp:cNvSpPr/>
      </dsp:nvSpPr>
      <dsp:spPr>
        <a:xfrm>
          <a:off x="1535844" y="340360"/>
          <a:ext cx="3383280" cy="3383279"/>
        </a:xfrm>
        <a:prstGeom prst="ellipse">
          <a:avLst/>
        </a:prstGeom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  <a:alpha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1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 smtClean="0"/>
            <a:t>     </a:t>
          </a:r>
          <a:r>
            <a:rPr kumimoji="1" lang="en-US" altLang="ja-JP" sz="2000" kern="1200" dirty="0" smtClean="0">
              <a:solidFill>
                <a:srgbClr val="0070C0"/>
              </a:solidFill>
            </a:rPr>
            <a:t>public sphere</a:t>
          </a:r>
          <a:endParaRPr kumimoji="1" lang="ja-JP" altLang="en-US" sz="2000" kern="1200" dirty="0">
            <a:solidFill>
              <a:srgbClr val="0070C0"/>
            </a:solidFill>
          </a:endParaRPr>
        </a:p>
      </dsp:txBody>
      <dsp:txXfrm>
        <a:off x="2495964" y="739321"/>
        <a:ext cx="1950720" cy="2585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7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63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28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0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73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83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19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19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23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8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99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7D24-3D30-4708-AFC9-AAC911A3FBA8}" type="datetimeFigureOut">
              <a:rPr kumimoji="1" lang="ja-JP" altLang="en-US" smtClean="0"/>
              <a:t>2017/6/17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98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89657848"/>
              </p:ext>
            </p:extLst>
          </p:nvPr>
        </p:nvGraphicFramePr>
        <p:xfrm>
          <a:off x="52274" y="-72376"/>
          <a:ext cx="9068113" cy="69316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00865"/>
                <a:gridCol w="3207415"/>
                <a:gridCol w="3059833"/>
              </a:tblGrid>
              <a:tr h="324831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ja-JP" sz="2800" dirty="0" smtClean="0"/>
                        <a:t>Differences between </a:t>
                      </a:r>
                      <a:r>
                        <a:rPr lang="en-US" altLang="ja-JP" sz="2800" u="sng" baseline="0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the</a:t>
                      </a:r>
                      <a:r>
                        <a:rPr lang="en-US" altLang="ja-JP" sz="2800" dirty="0" smtClean="0"/>
                        <a:t> public and public </a:t>
                      </a:r>
                      <a:r>
                        <a:rPr lang="en-US" altLang="ja-JP" sz="1200" dirty="0" smtClean="0"/>
                        <a:t>rev.10 by Jun Saito</a:t>
                      </a:r>
                      <a:r>
                        <a:rPr lang="ja-JP" altLang="en-US" sz="1200" dirty="0" smtClean="0"/>
                        <a:t>　</a:t>
                      </a:r>
                      <a:r>
                        <a:rPr lang="en-US" altLang="ja-JP" sz="1200" dirty="0" smtClean="0"/>
                        <a:t>20170616</a:t>
                      </a:r>
                      <a:endParaRPr kumimoji="1" lang="ja-JP" altLang="en-US" sz="1200" dirty="0"/>
                    </a:p>
                  </a:txBody>
                  <a:tcPr marL="0" marR="0" marT="0" marB="0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</a:tr>
              <a:tr h="383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sphere </a:t>
                      </a:r>
                      <a:b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item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u="sng" dirty="0" smtClean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kumimoji="1" lang="en-US" altLang="ja-JP" b="1" dirty="0" smtClean="0"/>
                        <a:t> public sphere </a:t>
                      </a:r>
                      <a:r>
                        <a:rPr kumimoji="1" lang="en-US" altLang="ja-JP" sz="1200" b="1" dirty="0" smtClean="0"/>
                        <a:t>(non-state sphere)</a:t>
                      </a:r>
                      <a:endParaRPr kumimoji="1" lang="ja-JP" altLang="en-US" sz="1200" b="1" dirty="0" smtClean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 smtClean="0"/>
                        <a:t>public sphere </a:t>
                      </a:r>
                      <a:r>
                        <a:rPr kumimoji="1" lang="en-US" altLang="ja-JP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(state sphere)</a:t>
                      </a:r>
                      <a:endParaRPr kumimoji="1" lang="ja-JP" altLang="en-US" dirty="0" smtClean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54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positive norm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rights, righteousness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legitimacy, justice as fairness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24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values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inter-subjective</a:t>
                      </a:r>
                      <a:r>
                        <a:rPr kumimoji="1" lang="en-US" altLang="ja-JP" sz="1200" dirty="0" smtClean="0"/>
                        <a:t> </a:t>
                      </a:r>
                      <a:r>
                        <a:rPr kumimoji="1" lang="en-US" altLang="ja-JP" sz="1800" dirty="0" smtClean="0"/>
                        <a:t>values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common values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objective values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worldly values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negative norm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sin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guilt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rule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law(Recht), consciousness, faith</a:t>
                      </a:r>
                    </a:p>
                    <a:p>
                      <a:pPr algn="ctr"/>
                      <a:r>
                        <a:rPr kumimoji="1" lang="en-US" altLang="ja-JP" sz="1100" dirty="0" smtClean="0"/>
                        <a:t>natural law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the law(Gesetz)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positive law</a:t>
                      </a:r>
                      <a:endParaRPr kumimoji="1" lang="ja-JP" altLang="en-US" sz="1100" dirty="0" smtClean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flexibility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freedom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liberty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66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responsibility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moral responsibility</a:t>
                      </a:r>
                    </a:p>
                    <a:p>
                      <a:pPr algn="ctr"/>
                      <a:r>
                        <a:rPr kumimoji="1" lang="en-US" altLang="ja-JP" sz="1100" dirty="0" smtClean="0"/>
                        <a:t>a greater sense of responsibility for the common good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legal compliance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68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sovereign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u="sng" dirty="0" smtClean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kumimoji="1" lang="en-US" altLang="ja-JP" dirty="0" smtClean="0"/>
                        <a:t> people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While due regard should be payed to the sovereignty of each nation, enforceable international agreements are urgently needed.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enforceability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unforced force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coercive force</a:t>
                      </a:r>
                      <a:endParaRPr kumimoji="1" lang="ja-JP" altLang="en-US" dirty="0" smtClean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aim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the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common good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public welfare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military conscription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conscientiously objectionable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mandatory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goods &amp; service evaluation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equity as between </a:t>
                      </a:r>
                      <a:r>
                        <a:rPr kumimoji="1" lang="en-US" altLang="ja-JP" u="sng" dirty="0" smtClean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kumimoji="1" lang="en-US" altLang="ja-JP" dirty="0" smtClean="0"/>
                        <a:t> partners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fair market value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currency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virtual currency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state fiat money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6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 smtClean="0"/>
                        <a:t>contract flexibility</a:t>
                      </a:r>
                      <a:endParaRPr kumimoji="1" lang="ja-JP" altLang="en-US" b="1" dirty="0" smtClean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freedom of contract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liberty of contract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fruit of economy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the good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the useful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business organization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partnership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corporate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24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business accounting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collectively proper accounting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freedom of accounting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mandatory accrual accounting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82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corporate income tax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naturally exempted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coercively levied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3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301916708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現在の西洋社会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current  western society</a:t>
            </a:r>
            <a:r>
              <a:rPr lang="ja-JP" altLang="en-US" sz="2400" dirty="0" smtClean="0"/>
              <a:t>）</a:t>
            </a:r>
            <a:endParaRPr kumimoji="1" lang="ja-JP" altLang="en-US" sz="24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67544" y="5517232"/>
            <a:ext cx="8229600" cy="64807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ja-JP" altLang="en-US" dirty="0" smtClean="0"/>
              <a:t>現在の西洋社会においては、</a:t>
            </a:r>
            <a:r>
              <a:rPr lang="en-US" altLang="ja-JP" dirty="0" smtClean="0"/>
              <a:t>LLC</a:t>
            </a:r>
            <a:r>
              <a:rPr lang="ja-JP" altLang="en-US" dirty="0" smtClean="0"/>
              <a:t>税務問題が解決されたため、齟齬は少ない。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kumimoji="1" lang="ja-JP" altLang="en-US" dirty="0"/>
              <a:t>齟齬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例として</a:t>
            </a:r>
            <a:r>
              <a:rPr kumimoji="1" lang="ja-JP" altLang="en-US" dirty="0" smtClean="0"/>
              <a:t>は、</a:t>
            </a:r>
            <a:r>
              <a:rPr kumimoji="1" lang="en-US" altLang="ja-JP" dirty="0" smtClean="0"/>
              <a:t>the public sphere</a:t>
            </a:r>
            <a:r>
              <a:rPr kumimoji="1" lang="ja-JP" altLang="en-US" dirty="0" smtClean="0"/>
              <a:t>が権利主張する良心的兵役拒否権（</a:t>
            </a:r>
            <a:r>
              <a:rPr lang="en-US" altLang="ja-JP" dirty="0" smtClean="0"/>
              <a:t>the </a:t>
            </a:r>
            <a:r>
              <a:rPr lang="en-US" altLang="ja-JP" dirty="0"/>
              <a:t>right of conscientious </a:t>
            </a:r>
            <a:r>
              <a:rPr lang="en-US" altLang="ja-JP" dirty="0" smtClean="0"/>
              <a:t>objection</a:t>
            </a:r>
            <a:r>
              <a:rPr kumimoji="1" lang="ja-JP" altLang="en-US" dirty="0" smtClean="0"/>
              <a:t>）、</a:t>
            </a:r>
            <a:r>
              <a:rPr kumimoji="1" lang="en-US" altLang="ja-JP" dirty="0" smtClean="0"/>
              <a:t>public sphere</a:t>
            </a:r>
            <a:r>
              <a:rPr kumimoji="1" lang="ja-JP" altLang="en-US" dirty="0" smtClean="0"/>
              <a:t>が権利主張する国家交戦権（</a:t>
            </a:r>
            <a:r>
              <a:rPr kumimoji="1" lang="en-US" altLang="ja-JP" dirty="0" smtClean="0"/>
              <a:t>the right of belligerency of the state</a:t>
            </a:r>
            <a:r>
              <a:rPr kumimoji="1" lang="ja-JP" altLang="en-US" dirty="0" smtClean="0"/>
              <a:t>）がある。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71799" y="2845371"/>
            <a:ext cx="353943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accent3">
                    <a:lumMod val="50000"/>
                  </a:schemeClr>
                </a:solidFill>
              </a:rPr>
              <a:t>良心的兵役拒否権</a:t>
            </a:r>
            <a:endParaRPr kumimoji="1" lang="ja-JP" altLang="en-US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4168" y="3056969"/>
            <a:ext cx="353943" cy="7976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</a:rPr>
              <a:t>国家交戦権</a:t>
            </a:r>
            <a:endParaRPr kumimoji="1" lang="ja-JP" altLang="en-US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257</Words>
  <Application>Microsoft Office PowerPoint</Application>
  <PresentationFormat>画面に合わせる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現在の西洋社会（current  western society）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Saito</dc:creator>
  <cp:lastModifiedBy>Jun Saito</cp:lastModifiedBy>
  <cp:revision>67</cp:revision>
  <cp:lastPrinted>2017-06-16T09:18:33Z</cp:lastPrinted>
  <dcterms:created xsi:type="dcterms:W3CDTF">2016-02-29T00:56:07Z</dcterms:created>
  <dcterms:modified xsi:type="dcterms:W3CDTF">2017-06-16T21:08:27Z</dcterms:modified>
</cp:coreProperties>
</file>